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1"/>
  </p:notesMasterIdLst>
  <p:handoutMasterIdLst>
    <p:handoutMasterId r:id="rId22"/>
  </p:handoutMasterIdLst>
  <p:sldIdLst>
    <p:sldId id="362" r:id="rId2"/>
    <p:sldId id="424" r:id="rId3"/>
    <p:sldId id="425" r:id="rId4"/>
    <p:sldId id="427" r:id="rId5"/>
    <p:sldId id="373" r:id="rId6"/>
    <p:sldId id="367" r:id="rId7"/>
    <p:sldId id="368" r:id="rId8"/>
    <p:sldId id="369" r:id="rId9"/>
    <p:sldId id="370" r:id="rId10"/>
    <p:sldId id="377" r:id="rId11"/>
    <p:sldId id="378" r:id="rId12"/>
    <p:sldId id="379" r:id="rId13"/>
    <p:sldId id="384" r:id="rId14"/>
    <p:sldId id="389" r:id="rId15"/>
    <p:sldId id="402" r:id="rId16"/>
    <p:sldId id="420" r:id="rId17"/>
    <p:sldId id="406" r:id="rId18"/>
    <p:sldId id="407" r:id="rId19"/>
    <p:sldId id="431" r:id="rId20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125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2AF4FFB9-5C56-4929-9DE3-2BC5CA06334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C68197EC-A6BB-47CE-BF4F-3C3F9D20B6D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0A27C-BF11-49D0-946F-3605A6AF4DC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6B4D7-53A1-45F5-9C8E-93E80EAC08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B4D8F-5EBE-48CE-98CB-6A64D6D2EA9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5E66A-D490-4289-A82D-D5BE1E04162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4611D-8B3E-47A4-8EDD-2B1AC262E3C8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57B2C737-2B0C-43D4-9D8E-0E159A808EA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ografias.com/trabajos14/soluciones/soluciones.shtml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://www.monografias.com/trabajos15/invest-cientifica/invest-cientifica.s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monografias.com/trabajos6/juti/juti.shtml" TargetMode="External"/><Relationship Id="rId5" Type="http://schemas.openxmlformats.org/officeDocument/2006/relationships/hyperlink" Target="http://www.monografias.com/trabajos10/carso/carso.shtml" TargetMode="External"/><Relationship Id="rId4" Type="http://schemas.openxmlformats.org/officeDocument/2006/relationships/hyperlink" Target="http://www.monografias.com/trabajos15/calidad-serv/calidad-serv.shtml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1028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636963"/>
            <a:ext cx="8964613" cy="2384425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4400" dirty="0" smtClean="0">
                <a:latin typeface="+mj-lt"/>
              </a:rPr>
              <a:t>NATURALEZA DE LA  ACTIVIDAD  CIENTIFICA Y TECNOLOGICA</a:t>
            </a:r>
          </a:p>
          <a:p>
            <a:pPr algn="ctr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None/>
              <a:defRPr/>
            </a:pPr>
            <a:endParaRPr lang="es-ES_tradnl" sz="4400" b="1" dirty="0" smtClean="0">
              <a:latin typeface="+mj-lt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D0A27C-BF11-49D0-946F-3605A6AF4DCA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50875" y="550863"/>
            <a:ext cx="8458200" cy="7905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_tradnl" sz="3600" smtClean="0">
                <a:cs typeface="Arial" charset="0"/>
              </a:rPr>
              <a:t>Naturaleza de la Actividad Científica</a:t>
            </a:r>
            <a:endParaRPr lang="es-CO" sz="3600" smtClean="0">
              <a:cs typeface="Arial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539750" y="1447800"/>
            <a:ext cx="8135938" cy="50053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marL="449263" indent="-449263" algn="just" eaLnBrk="1" hangingPunct="1">
              <a:lnSpc>
                <a:spcPct val="110000"/>
              </a:lnSpc>
              <a:buClr>
                <a:schemeClr val="tx1"/>
              </a:buClr>
              <a:buFont typeface="Arial" charset="0"/>
              <a:buNone/>
              <a:defRPr/>
            </a:pPr>
            <a:r>
              <a:rPr lang="es-ES_tradnl" sz="2800" dirty="0" smtClean="0">
                <a:solidFill>
                  <a:srgbClr val="C00000"/>
                </a:solidFill>
                <a:latin typeface="Arial" charset="0"/>
              </a:rPr>
              <a:t>	Elementos comunes al Pensamiento Científico:</a:t>
            </a:r>
          </a:p>
          <a:p>
            <a:pPr lvl="1" algn="just" eaLnBrk="1" hangingPunct="1">
              <a:lnSpc>
                <a:spcPct val="110000"/>
              </a:lnSpc>
              <a:buClr>
                <a:schemeClr val="tx1"/>
              </a:buClr>
              <a:buFont typeface="Monotype Sorts" pitchFamily="2" charset="2"/>
              <a:buChar char="v"/>
              <a:defRPr/>
            </a:pPr>
            <a:r>
              <a:rPr lang="es-ES_tradnl" dirty="0" smtClean="0">
                <a:latin typeface="Arial" charset="0"/>
              </a:rPr>
              <a:t>Estudio de patrones:</a:t>
            </a:r>
          </a:p>
          <a:p>
            <a:pPr lvl="1" algn="just" eaLnBrk="1" hangingPunct="1">
              <a:lnSpc>
                <a:spcPct val="110000"/>
              </a:lnSpc>
              <a:buClr>
                <a:schemeClr val="tx1"/>
              </a:buClr>
              <a:buFont typeface="Monotype Sorts" pitchFamily="2" charset="2"/>
              <a:buNone/>
              <a:defRPr/>
            </a:pPr>
            <a:r>
              <a:rPr lang="es-ES_tradnl" dirty="0" smtClean="0">
                <a:latin typeface="Arial" charset="0"/>
              </a:rPr>
              <a:t>“Todo lo que existe y ocurre en el Universo sigue ciertos modelos o patrones consistentes que pueden ser descubiertos y estudiados a través del intelecto  y del uso de métodos e instrumentos que refinan y extienden nuestra capacidad sensorial”</a:t>
            </a:r>
          </a:p>
          <a:p>
            <a:pPr lvl="4" algn="just" eaLnBrk="1" hangingPunct="1">
              <a:lnSpc>
                <a:spcPct val="110000"/>
              </a:lnSpc>
              <a:buClr>
                <a:schemeClr val="tx1"/>
              </a:buClr>
              <a:buFont typeface="Monotype Sorts" pitchFamily="2" charset="2"/>
              <a:buChar char="v"/>
              <a:defRPr/>
            </a:pPr>
            <a:endParaRPr lang="es-ES_tradnl" sz="2800" dirty="0" smtClean="0">
              <a:latin typeface="Arial" charset="0"/>
            </a:endParaRPr>
          </a:p>
          <a:p>
            <a:pPr eaLnBrk="1" hangingPunct="1">
              <a:defRPr/>
            </a:pPr>
            <a:endParaRPr lang="es-CO" sz="2800" dirty="0" smtClean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B6B4D7-53A1-45F5-9C8E-93E80EAC08EE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468313" y="1828800"/>
            <a:ext cx="82804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9263" lvl="4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s-ES_tradnl" sz="2800">
                <a:solidFill>
                  <a:srgbClr val="C00000"/>
                </a:solidFill>
                <a:latin typeface="Arial" charset="0"/>
              </a:rPr>
              <a:t>Elementos comunes al Pensamiento Científico:</a:t>
            </a:r>
          </a:p>
          <a:p>
            <a:pPr marL="449263" lvl="4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Char char="v"/>
            </a:pPr>
            <a:r>
              <a:rPr lang="es-ES_tradnl" sz="2800">
                <a:latin typeface="Arial" charset="0"/>
              </a:rPr>
              <a:t>Observación y explicación de los Fenómenos:</a:t>
            </a:r>
          </a:p>
          <a:p>
            <a:pPr lvl="1" algn="just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es-ES_tradnl" sz="2800">
                <a:latin typeface="Arial" charset="0"/>
              </a:rPr>
              <a:t>“La producción de conocimiento depende tanto de la observación cuidadosa de los fenómenos como de la invención de teorías para explicar lo observado”</a:t>
            </a:r>
            <a:endParaRPr lang="es-ES" sz="2800"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50875" y="550863"/>
            <a:ext cx="8458200" cy="790575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_tradnl" sz="3600" dirty="0">
                <a:latin typeface="Arial" pitchFamily="34" charset="0"/>
                <a:ea typeface="+mj-ea"/>
                <a:cs typeface="Arial" pitchFamily="34" charset="0"/>
              </a:rPr>
              <a:t>Naturaleza de la Actividad Científica</a:t>
            </a:r>
            <a:endParaRPr lang="es-CO" sz="36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685800" y="1676400"/>
            <a:ext cx="7772400" cy="4495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0000"/>
              </a:lnSpc>
              <a:buFont typeface="Monotype Sorts" pitchFamily="2" charset="2"/>
              <a:buChar char="v"/>
              <a:defRPr/>
            </a:pPr>
            <a:r>
              <a:rPr lang="es-ES_tradnl" sz="28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Características del Método Científico:</a:t>
            </a:r>
          </a:p>
          <a:p>
            <a:pPr lvl="1" algn="just">
              <a:lnSpc>
                <a:spcPct val="110000"/>
              </a:lnSpc>
              <a:buFont typeface="Monotype Sorts" pitchFamily="2" charset="2"/>
              <a:buChar char="v"/>
              <a:defRPr/>
            </a:pPr>
            <a:r>
              <a:rPr lang="es-ES_tradnl" dirty="0" smtClean="0">
                <a:latin typeface="Arial" charset="0"/>
                <a:cs typeface="Arial" charset="0"/>
              </a:rPr>
              <a:t>Observación y Recolección de Datos:</a:t>
            </a:r>
          </a:p>
          <a:p>
            <a:pPr marL="449263" lvl="1" indent="7938" algn="just">
              <a:lnSpc>
                <a:spcPct val="110000"/>
              </a:lnSpc>
              <a:buFontTx/>
              <a:buNone/>
              <a:defRPr/>
            </a:pPr>
            <a:r>
              <a:rPr lang="es-ES_tradnl" dirty="0" smtClean="0">
                <a:latin typeface="Arial" charset="0"/>
                <a:cs typeface="Arial" charset="0"/>
              </a:rPr>
              <a:t>“La validez de cualquier afirmación científica debe confrontarse con la observación de ciertos fenómenos”</a:t>
            </a:r>
          </a:p>
          <a:p>
            <a:pPr eaLnBrk="1" hangingPunct="1">
              <a:defRPr/>
            </a:pPr>
            <a:endParaRPr lang="es-CO" sz="2800" dirty="0" smtClean="0"/>
          </a:p>
        </p:txBody>
      </p:sp>
      <p:pic>
        <p:nvPicPr>
          <p:cNvPr id="18436" name="Picture 4" descr="c:\Archivos de programa\Microsoft Office\Clipart\standard\stddir4\PE02711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4137025"/>
            <a:ext cx="28130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50875" y="550863"/>
            <a:ext cx="8458200" cy="790575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ES_tradnl" sz="3600" dirty="0">
                <a:latin typeface="Arial" pitchFamily="34" charset="0"/>
                <a:ea typeface="+mj-ea"/>
                <a:cs typeface="Arial" pitchFamily="34" charset="0"/>
              </a:rPr>
              <a:t>Naturaleza de la Actividad Científica</a:t>
            </a:r>
            <a:endParaRPr lang="es-CO" sz="36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B6B4D7-53A1-45F5-9C8E-93E80EAC08EE}" type="slidenum">
              <a:rPr lang="es-ES" smtClean="0"/>
              <a:pPr>
                <a:defRPr/>
              </a:pPr>
              <a:t>12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tecnologia-social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3716338"/>
            <a:ext cx="18367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ttangolo 8"/>
          <p:cNvSpPr>
            <a:spLocks noChangeArrowheads="1"/>
          </p:cNvSpPr>
          <p:nvPr/>
        </p:nvSpPr>
        <p:spPr bwMode="auto">
          <a:xfrm>
            <a:off x="323850" y="1412875"/>
            <a:ext cx="864076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800">
                <a:latin typeface="Arial" charset="0"/>
                <a:cs typeface="Arial" charset="0"/>
              </a:rPr>
              <a:t>La Investigación Tecnológica es una estructura de instrumentos, técnicas y procedimientos organizados con la finalidad de la descripción y producción, tanto de problemáticas tecnológicas, como de soluciones del mismo orden.</a:t>
            </a:r>
            <a:endParaRPr lang="es-MX" sz="2800">
              <a:latin typeface="Arial" charset="0"/>
              <a:cs typeface="Arial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850" y="476250"/>
            <a:ext cx="8820150" cy="855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CO" smtClean="0"/>
              <a:t>La Investigación Tecnológica</a:t>
            </a:r>
            <a:endParaRPr lang="es-ES" smtClean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4611D-8B3E-47A4-8EDD-2B1AC262E3C8}" type="slidenum">
              <a:rPr lang="es-CO" smtClean="0"/>
              <a:pPr>
                <a:defRPr/>
              </a:pPr>
              <a:t>13</a:t>
            </a:fld>
            <a:endParaRPr lang="es-CO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468313" y="1412875"/>
            <a:ext cx="8135937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/>
            <a:r>
              <a:rPr lang="es-ES">
                <a:latin typeface="Arial" charset="0"/>
              </a:rPr>
              <a:t>Componentes del Proyecto de Investigaci</a:t>
            </a:r>
            <a:r>
              <a:rPr lang="es-PE">
                <a:latin typeface="Arial" charset="0"/>
              </a:rPr>
              <a:t>ón:</a:t>
            </a:r>
          </a:p>
          <a:p>
            <a:pPr marL="342900" indent="-342900" algn="just"/>
            <a:endParaRPr lang="es-ES">
              <a:latin typeface="Arial" charset="0"/>
            </a:endParaRP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Identificación de la Problemática</a:t>
            </a: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Formulación del Problema de Investigación</a:t>
            </a: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Identificación del Objeto de la Investigación</a:t>
            </a: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Identificación del Campo Específico de la Investigación</a:t>
            </a: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Formulación del Objetivo de la Investigación</a:t>
            </a: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Formulación de la Hipótesis de la Investigación</a:t>
            </a: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El Estado del Arte</a:t>
            </a: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Elaboración del Modelo Teórico-Conceptual</a:t>
            </a: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Elaboración del Modelo Cuántico</a:t>
            </a: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Formulación del Título de la Investigación</a:t>
            </a:r>
          </a:p>
          <a:p>
            <a:pPr marL="342900" indent="-342900" algn="just">
              <a:buFontTx/>
              <a:buAutoNum type="arabicPeriod"/>
            </a:pPr>
            <a:r>
              <a:rPr lang="es-ES">
                <a:latin typeface="Arial" charset="0"/>
              </a:rPr>
              <a:t>Tareas, Cronograma y Presupuesto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0" y="62071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ES" sz="3600">
                <a:latin typeface="Arial" charset="0"/>
                <a:cs typeface="Arial" charset="0"/>
              </a:rPr>
              <a:t>El Proyecto de la Investigación Tecnológica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755650" y="549275"/>
            <a:ext cx="8137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lang="es-ES" sz="3200" dirty="0">
                <a:latin typeface="+mj-lt"/>
              </a:rPr>
              <a:t>Métodos de la Investigación Tecnológica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95288" y="1762125"/>
            <a:ext cx="82804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buFontTx/>
              <a:buChar char="•"/>
            </a:pPr>
            <a:r>
              <a:rPr lang="es-ES" sz="2800">
                <a:latin typeface="Arial" charset="0"/>
              </a:rPr>
              <a:t>Un método común a todas las tecnologías para la construcción de artefactos y sistemas/procesos es el uso de herramientas e instrumentos.</a:t>
            </a:r>
          </a:p>
          <a:p>
            <a:pPr marL="174625" indent="-174625" algn="just">
              <a:buFontTx/>
              <a:buChar char="•"/>
            </a:pPr>
            <a:r>
              <a:rPr lang="es-ES" sz="2800">
                <a:latin typeface="Arial" charset="0"/>
              </a:rPr>
              <a:t>El diseño es requisito obligatorio en la construcción de artefactos y sistemas/procesos. Se realiza usando el saber formalizado de las diversos campos del conocimiento.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755650" y="549275"/>
            <a:ext cx="8137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lang="es-ES" sz="3200" dirty="0">
                <a:latin typeface="+mj-lt"/>
              </a:rPr>
              <a:t>Métodos de la Investigación Tecnológica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95288" y="1773238"/>
            <a:ext cx="82804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buFontTx/>
              <a:buChar char="•"/>
            </a:pPr>
            <a:r>
              <a:rPr lang="es-ES" sz="2800">
                <a:latin typeface="Arial" charset="0"/>
              </a:rPr>
              <a:t>El método del ensayo y error es frecuente.</a:t>
            </a:r>
          </a:p>
          <a:p>
            <a:pPr marL="174625" indent="-174625" algn="just">
              <a:buFontTx/>
              <a:buChar char="•"/>
            </a:pPr>
            <a:r>
              <a:rPr lang="es-ES" sz="2800">
                <a:latin typeface="Arial" charset="0"/>
              </a:rPr>
              <a:t>Otros métodos e instrumentos: interacciones entre niveles y unidades de análisis, entrevistas, muestreo, estudios de exploración, herramientas de análisis de datos, regulaciones legales.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900113" y="2492375"/>
            <a:ext cx="7272337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EL INFORME DE LA</a:t>
            </a:r>
          </a:p>
          <a:p>
            <a:pPr algn="ctr">
              <a:spcBef>
                <a:spcPct val="50000"/>
              </a:spcBef>
            </a:pPr>
            <a:r>
              <a:rPr lang="es-ES" sz="2800">
                <a:latin typeface="Arial" charset="0"/>
                <a:cs typeface="Arial" charset="0"/>
              </a:rPr>
              <a:t>INVESTIGACIÓN TECNOLÓGICA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23850" y="549275"/>
            <a:ext cx="8820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s-ES" sz="3200">
                <a:latin typeface="Arial" charset="0"/>
                <a:cs typeface="Arial" charset="0"/>
              </a:rPr>
              <a:t>El Informe de la Investigación Tecnológica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403350" y="1477963"/>
            <a:ext cx="655320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s-ES" sz="2800">
                <a:latin typeface="Arial" charset="0"/>
              </a:rPr>
              <a:t>Resumen</a:t>
            </a:r>
          </a:p>
          <a:p>
            <a:pPr marL="342900" indent="-342900">
              <a:buFontTx/>
              <a:buAutoNum type="arabicPeriod"/>
            </a:pPr>
            <a:r>
              <a:rPr lang="es-ES" sz="2800">
                <a:latin typeface="Arial" charset="0"/>
              </a:rPr>
              <a:t>Introducción</a:t>
            </a:r>
          </a:p>
          <a:p>
            <a:pPr marL="342900" indent="-342900">
              <a:buFontTx/>
              <a:buAutoNum type="arabicPeriod"/>
            </a:pPr>
            <a:r>
              <a:rPr lang="es-ES" sz="2800">
                <a:latin typeface="Arial" charset="0"/>
              </a:rPr>
              <a:t>Parte 1: 	Estado del Arte</a:t>
            </a:r>
          </a:p>
          <a:p>
            <a:pPr marL="342900" indent="-342900">
              <a:buFontTx/>
              <a:buAutoNum type="arabicPeriod"/>
            </a:pPr>
            <a:r>
              <a:rPr lang="es-ES" sz="2800">
                <a:latin typeface="Arial" charset="0"/>
              </a:rPr>
              <a:t>Parte 2:	Modelo Teórico Conceptual</a:t>
            </a:r>
          </a:p>
          <a:p>
            <a:pPr marL="342900" indent="-342900">
              <a:buFontTx/>
              <a:buAutoNum type="arabicPeriod"/>
            </a:pPr>
            <a:r>
              <a:rPr lang="es-ES" sz="2800">
                <a:latin typeface="Arial" charset="0"/>
              </a:rPr>
              <a:t>Parte 3:	Análisis del Modelo Cuántico</a:t>
            </a:r>
          </a:p>
          <a:p>
            <a:pPr marL="342900" indent="-342900">
              <a:buFontTx/>
              <a:buAutoNum type="arabicPeriod"/>
            </a:pPr>
            <a:r>
              <a:rPr lang="es-ES" sz="2800">
                <a:latin typeface="Arial" charset="0"/>
              </a:rPr>
              <a:t>Parte 4:	El Artefacto o Proceso</a:t>
            </a:r>
          </a:p>
          <a:p>
            <a:pPr marL="342900" indent="-342900">
              <a:buFontTx/>
              <a:buAutoNum type="arabicPeriod"/>
            </a:pPr>
            <a:r>
              <a:rPr lang="es-ES" sz="2800">
                <a:latin typeface="Arial" charset="0"/>
              </a:rPr>
              <a:t>Conclusión</a:t>
            </a:r>
          </a:p>
          <a:p>
            <a:pPr marL="342900" indent="-342900">
              <a:buFontTx/>
              <a:buAutoNum type="arabicPeriod"/>
            </a:pPr>
            <a:r>
              <a:rPr lang="es-ES" sz="2800">
                <a:latin typeface="Arial" charset="0"/>
              </a:rPr>
              <a:t>Futuros Trabajos</a:t>
            </a:r>
          </a:p>
          <a:p>
            <a:pPr marL="342900" indent="-342900">
              <a:buFontTx/>
              <a:buAutoNum type="arabicPeriod"/>
            </a:pPr>
            <a:r>
              <a:rPr lang="es-ES" sz="2800">
                <a:latin typeface="Arial" charset="0"/>
              </a:rPr>
              <a:t>Referencias</a:t>
            </a:r>
          </a:p>
          <a:p>
            <a:pPr marL="342900" indent="-342900">
              <a:buFontTx/>
              <a:buAutoNum type="arabicPeriod"/>
            </a:pPr>
            <a:r>
              <a:rPr lang="es-ES" sz="2800">
                <a:latin typeface="Arial" charset="0"/>
              </a:rPr>
              <a:t>Anexos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18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76375" y="549275"/>
            <a:ext cx="7199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PE" sz="4400" dirty="0" smtClean="0">
                <a:latin typeface="Arial" charset="0"/>
                <a:cs typeface="Arial" charset="0"/>
              </a:rPr>
              <a:t>Referencias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971550" y="1989138"/>
            <a:ext cx="712946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err="1" smtClean="0"/>
              <a:t>Sampieri</a:t>
            </a:r>
            <a:r>
              <a:rPr lang="en-US" sz="2800" dirty="0" smtClean="0"/>
              <a:t> R.H., Fernandez-</a:t>
            </a:r>
            <a:r>
              <a:rPr lang="en-US" sz="2800" dirty="0" err="1" smtClean="0"/>
              <a:t>Collado</a:t>
            </a:r>
            <a:r>
              <a:rPr lang="en-US" sz="2800" dirty="0" smtClean="0"/>
              <a:t> C., </a:t>
            </a:r>
            <a:r>
              <a:rPr lang="en-US" sz="2800" dirty="0" err="1" smtClean="0"/>
              <a:t>Lucio</a:t>
            </a:r>
            <a:r>
              <a:rPr lang="en-US" sz="2800" dirty="0" smtClean="0"/>
              <a:t> P.B. </a:t>
            </a:r>
            <a:r>
              <a:rPr lang="en-US" sz="2800" dirty="0" err="1" smtClean="0"/>
              <a:t>Metodología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investigación</a:t>
            </a:r>
            <a:r>
              <a:rPr lang="en-US" sz="2800" dirty="0" smtClean="0"/>
              <a:t>, 4ta </a:t>
            </a:r>
            <a:r>
              <a:rPr lang="en-US" sz="2800" dirty="0" err="1" smtClean="0"/>
              <a:t>Edición</a:t>
            </a:r>
            <a:r>
              <a:rPr lang="en-US" sz="2800" dirty="0" smtClean="0"/>
              <a:t>, McGraw-Hill </a:t>
            </a:r>
            <a:r>
              <a:rPr lang="en-US" sz="2800" dirty="0" err="1" smtClean="0"/>
              <a:t>Interamericana</a:t>
            </a:r>
            <a:r>
              <a:rPr lang="en-US" sz="2800" dirty="0" smtClean="0"/>
              <a:t>, 2006, México.</a:t>
            </a:r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smtClean="0"/>
              <a:t>Bunge M., La </a:t>
            </a:r>
            <a:r>
              <a:rPr lang="en-US" sz="2800" dirty="0" err="1" smtClean="0"/>
              <a:t>Ciencia</a:t>
            </a:r>
            <a:r>
              <a:rPr lang="en-US" sz="2800" dirty="0" smtClean="0"/>
              <a:t>,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Método</a:t>
            </a:r>
            <a:r>
              <a:rPr lang="en-US" sz="2800" dirty="0" smtClean="0"/>
              <a:t> y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Filosofía</a:t>
            </a:r>
            <a:r>
              <a:rPr lang="en-US" sz="2800" dirty="0" smtClean="0"/>
              <a:t>, </a:t>
            </a:r>
            <a:endParaRPr lang="es-ES" sz="2800" dirty="0" smtClean="0"/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endParaRPr lang="es-ES" sz="2800" dirty="0">
              <a:latin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Ciencia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58138" cy="4525963"/>
          </a:xfrm>
        </p:spPr>
        <p:txBody>
          <a:bodyPr/>
          <a:lstStyle/>
          <a:p>
            <a:r>
              <a:rPr lang="es-PE" sz="2800" dirty="0" smtClean="0">
                <a:latin typeface="+mj-lt"/>
              </a:rPr>
              <a:t>Etimológicamente del latín: </a:t>
            </a:r>
            <a:r>
              <a:rPr lang="es-PE" sz="2800" dirty="0" err="1" smtClean="0">
                <a:latin typeface="+mj-lt"/>
              </a:rPr>
              <a:t>Scientia</a:t>
            </a:r>
            <a:r>
              <a:rPr lang="es-PE" sz="2800" dirty="0" smtClean="0">
                <a:latin typeface="+mj-lt"/>
              </a:rPr>
              <a:t> que significa </a:t>
            </a:r>
            <a:r>
              <a:rPr lang="es-PE" sz="2800" dirty="0" smtClean="0">
                <a:latin typeface="+mj-lt"/>
              </a:rPr>
              <a:t>Conocimiento. </a:t>
            </a:r>
            <a:endParaRPr lang="es-PE" sz="2800" dirty="0" smtClean="0">
              <a:latin typeface="+mj-lt"/>
            </a:endParaRPr>
          </a:p>
          <a:p>
            <a:r>
              <a:rPr lang="es-PE" sz="2800" dirty="0" smtClean="0">
                <a:latin typeface="+mj-lt"/>
              </a:rPr>
              <a:t>  Se puede caracterizar como conocimiento  racional, sistemático, exacto y verificable (conocimiento científico).</a:t>
            </a:r>
          </a:p>
          <a:p>
            <a:r>
              <a:rPr lang="es-PE" dirty="0" smtClean="0"/>
              <a:t>  </a:t>
            </a:r>
            <a:r>
              <a:rPr lang="es-PE" sz="2800" dirty="0" smtClean="0">
                <a:latin typeface="+mj-lt"/>
              </a:rPr>
              <a:t>Para obtener los conocimientos utiliza el método </a:t>
            </a:r>
            <a:r>
              <a:rPr lang="es-PE" sz="2800" dirty="0" smtClean="0">
                <a:latin typeface="+mj-lt"/>
              </a:rPr>
              <a:t>científico.</a:t>
            </a:r>
            <a:endParaRPr lang="es-PE" sz="2800" dirty="0" smtClean="0">
              <a:latin typeface="+mj-lt"/>
            </a:endParaRPr>
          </a:p>
          <a:p>
            <a:r>
              <a:rPr lang="es-PE" sz="2800" dirty="0" smtClean="0">
                <a:latin typeface="+mj-lt"/>
              </a:rPr>
              <a:t>Método científico: conjunto de reglas básicas de cómo se debe proceder para obtener conocimiento científico.</a:t>
            </a:r>
            <a:endParaRPr lang="es-ES" sz="2800" dirty="0">
              <a:latin typeface="+mj-lt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4611D-8B3E-47A4-8EDD-2B1AC262E3C8}" type="slidenum">
              <a:rPr lang="es-CO" smtClean="0"/>
              <a:pPr>
                <a:defRPr/>
              </a:pPr>
              <a:t>2</a:t>
            </a:fld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775200" y="550863"/>
            <a:ext cx="43688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MX" sz="4400">
                <a:latin typeface="Arial" charset="0"/>
                <a:cs typeface="Arial" charset="0"/>
              </a:rPr>
              <a:t>Tipos de Ciencia</a:t>
            </a:r>
            <a:endParaRPr lang="es-ES" sz="4400">
              <a:latin typeface="Arial" charset="0"/>
              <a:cs typeface="Arial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890588" y="1381125"/>
            <a:ext cx="7500937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 dirty="0">
                <a:latin typeface="Arial" charset="0"/>
                <a:cs typeface="Arial" charset="0"/>
              </a:rPr>
              <a:t>¿Básica o Aplicada?</a:t>
            </a:r>
          </a:p>
          <a:p>
            <a:pPr>
              <a:spcBef>
                <a:spcPct val="50000"/>
              </a:spcBef>
            </a:pPr>
            <a:r>
              <a:rPr lang="es-MX" sz="2800" dirty="0">
                <a:latin typeface="Arial" charset="0"/>
                <a:cs typeface="Arial" charset="0"/>
              </a:rPr>
              <a:t>¿Social o Natural?</a:t>
            </a:r>
          </a:p>
          <a:p>
            <a:pPr>
              <a:spcBef>
                <a:spcPct val="50000"/>
              </a:spcBef>
            </a:pPr>
            <a:r>
              <a:rPr lang="es-MX" sz="2800" dirty="0">
                <a:latin typeface="Arial" charset="0"/>
                <a:cs typeface="Arial" charset="0"/>
              </a:rPr>
              <a:t>¿Exacta?</a:t>
            </a:r>
          </a:p>
          <a:p>
            <a:pPr>
              <a:spcBef>
                <a:spcPct val="50000"/>
              </a:spcBef>
            </a:pPr>
            <a:r>
              <a:rPr lang="es-MX" sz="2800" dirty="0">
                <a:latin typeface="Arial" charset="0"/>
                <a:cs typeface="Arial" charset="0"/>
              </a:rPr>
              <a:t>¿Oculta?</a:t>
            </a:r>
            <a:endParaRPr lang="es-ES" sz="2800" dirty="0">
              <a:latin typeface="Arial" charset="0"/>
              <a:cs typeface="Arial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042988" y="4437063"/>
            <a:ext cx="7624762" cy="1646237"/>
            <a:chOff x="693" y="2764"/>
            <a:chExt cx="4803" cy="1037"/>
          </a:xfrm>
        </p:grpSpPr>
        <p:sp>
          <p:nvSpPr>
            <p:cNvPr id="14343" name="AutoShape 4"/>
            <p:cNvSpPr>
              <a:spLocks noChangeArrowheads="1"/>
            </p:cNvSpPr>
            <p:nvPr/>
          </p:nvSpPr>
          <p:spPr bwMode="auto">
            <a:xfrm>
              <a:off x="693" y="2772"/>
              <a:ext cx="1936" cy="484"/>
            </a:xfrm>
            <a:custGeom>
              <a:avLst/>
              <a:gdLst>
                <a:gd name="T0" fmla="*/ 12 w 21600"/>
                <a:gd name="T1" fmla="*/ 0 h 21600"/>
                <a:gd name="T2" fmla="*/ 0 w 21600"/>
                <a:gd name="T3" fmla="*/ 0 h 21600"/>
                <a:gd name="T4" fmla="*/ 12 w 21600"/>
                <a:gd name="T5" fmla="*/ 0 h 21600"/>
                <a:gd name="T6" fmla="*/ 16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9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344" name="Text Box 5"/>
            <p:cNvSpPr txBox="1">
              <a:spLocks noChangeArrowheads="1"/>
            </p:cNvSpPr>
            <p:nvPr/>
          </p:nvSpPr>
          <p:spPr bwMode="auto">
            <a:xfrm>
              <a:off x="3046" y="2764"/>
              <a:ext cx="22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MX" sz="3600"/>
                <a:t>Buena    y    Mala</a:t>
              </a:r>
              <a:endParaRPr lang="es-ES" sz="3600"/>
            </a:p>
          </p:txBody>
        </p:sp>
        <p:sp>
          <p:nvSpPr>
            <p:cNvPr id="14345" name="Text Box 6"/>
            <p:cNvSpPr txBox="1">
              <a:spLocks noChangeArrowheads="1"/>
            </p:cNvSpPr>
            <p:nvPr/>
          </p:nvSpPr>
          <p:spPr bwMode="auto">
            <a:xfrm>
              <a:off x="2923" y="3510"/>
              <a:ext cx="257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MX"/>
                <a:t>Ciencia                 Charlatanería</a:t>
              </a:r>
              <a:endParaRPr lang="es-ES"/>
            </a:p>
          </p:txBody>
        </p:sp>
      </p:grpSp>
      <p:pic>
        <p:nvPicPr>
          <p:cNvPr id="13321" name="Picture 9" descr="G:\imagenes\Internet_varios_2\CB0C82~1.JPG"/>
          <p:cNvPicPr>
            <a:picLocks noChangeAspect="1" noChangeArrowheads="1"/>
          </p:cNvPicPr>
          <p:nvPr/>
        </p:nvPicPr>
        <p:blipFill>
          <a:blip r:embed="rId2"/>
          <a:srcRect b="5687"/>
          <a:stretch>
            <a:fillRect/>
          </a:stretch>
        </p:blipFill>
        <p:spPr bwMode="auto">
          <a:xfrm>
            <a:off x="7181850" y="2178050"/>
            <a:ext cx="147002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 descr="G:\imagenes\Internet_varios_2\CB0D50~1.JPG"/>
          <p:cNvPicPr>
            <a:picLocks noChangeAspect="1" noChangeArrowheads="1"/>
          </p:cNvPicPr>
          <p:nvPr/>
        </p:nvPicPr>
        <p:blipFill>
          <a:blip r:embed="rId3"/>
          <a:srcRect l="9743" r="11389" b="7082"/>
          <a:stretch>
            <a:fillRect/>
          </a:stretch>
        </p:blipFill>
        <p:spPr bwMode="auto">
          <a:xfrm>
            <a:off x="4629150" y="2214563"/>
            <a:ext cx="1747838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916238" y="549275"/>
            <a:ext cx="6048375" cy="8540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/>
            <a:r>
              <a:rPr lang="es-CO" smtClean="0"/>
              <a:t>La Tecnología</a:t>
            </a:r>
            <a:endParaRPr lang="es-E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685800" y="2057400"/>
            <a:ext cx="7772400" cy="2133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449263" lvl="1" indent="7938" algn="just" eaLnBrk="1" hangingPunct="1">
              <a:lnSpc>
                <a:spcPct val="110000"/>
              </a:lnSpc>
              <a:buClr>
                <a:schemeClr val="tx1"/>
              </a:buClr>
              <a:buFont typeface="Monotype Sorts" pitchFamily="2" charset="2"/>
              <a:buNone/>
            </a:pPr>
            <a:r>
              <a:rPr lang="es-ES_tradnl" dirty="0" smtClean="0">
                <a:latin typeface="Arial" charset="0"/>
              </a:rPr>
              <a:t>“Una Tecnología es la </a:t>
            </a:r>
            <a:r>
              <a:rPr lang="es-ES_tradnl" dirty="0" smtClean="0">
                <a:latin typeface="Arial" charset="0"/>
              </a:rPr>
              <a:t>aplicaci</a:t>
            </a:r>
            <a:r>
              <a:rPr lang="es-ES_tradnl" dirty="0" smtClean="0">
                <a:latin typeface="Arial" charset="0"/>
              </a:rPr>
              <a:t>ón concreta </a:t>
            </a:r>
            <a:r>
              <a:rPr lang="es-ES_tradnl" dirty="0" smtClean="0">
                <a:latin typeface="Arial" charset="0"/>
              </a:rPr>
              <a:t>de </a:t>
            </a:r>
            <a:r>
              <a:rPr lang="es-ES_tradnl" dirty="0" smtClean="0">
                <a:latin typeface="Arial" charset="0"/>
              </a:rPr>
              <a:t>conocimientos científicos provenientes de las ciencias exactas, naturales, sociales, humanas, </a:t>
            </a:r>
            <a:r>
              <a:rPr lang="es-ES_tradnl" dirty="0" err="1" smtClean="0">
                <a:latin typeface="Arial" charset="0"/>
              </a:rPr>
              <a:t>etc</a:t>
            </a:r>
            <a:r>
              <a:rPr lang="es-ES_tradnl" dirty="0" smtClean="0">
                <a:latin typeface="Arial" charset="0"/>
              </a:rPr>
              <a:t>”</a:t>
            </a:r>
          </a:p>
          <a:p>
            <a:pPr eaLnBrk="1" hangingPunct="1">
              <a:buFontTx/>
              <a:buNone/>
            </a:pPr>
            <a:endParaRPr lang="es-ES" dirty="0" smtClean="0"/>
          </a:p>
        </p:txBody>
      </p:sp>
      <p:pic>
        <p:nvPicPr>
          <p:cNvPr id="19461" name="Picture 4" descr="c:\Archivos de programa\Microsoft Office\Clipart\standard\stddir4\TN00642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4160838"/>
            <a:ext cx="6477000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B6B4D7-53A1-45F5-9C8E-93E80EAC08EE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152775" y="549275"/>
            <a:ext cx="59912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4400" dirty="0">
                <a:latin typeface="Arial" charset="0"/>
                <a:cs typeface="Arial" charset="0"/>
              </a:rPr>
              <a:t>Investigación Científica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23850" y="1628775"/>
            <a:ext cx="8351838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es-ES" sz="2800" dirty="0">
                <a:latin typeface="Arial" charset="0"/>
                <a:cs typeface="Arial" charset="0"/>
              </a:rPr>
              <a:t>La </a:t>
            </a:r>
            <a:r>
              <a:rPr lang="es-ES" sz="2800" dirty="0">
                <a:latin typeface="Arial" charset="0"/>
                <a:cs typeface="Arial" charset="0"/>
                <a:hlinkClick r:id="rId2"/>
              </a:rPr>
              <a:t>investigación científica</a:t>
            </a:r>
            <a:r>
              <a:rPr lang="es-ES" sz="2800" dirty="0">
                <a:latin typeface="Arial" charset="0"/>
                <a:cs typeface="Arial" charset="0"/>
              </a:rPr>
              <a:t> es la búsqueda intencionada de conocimientos o de </a:t>
            </a:r>
            <a:r>
              <a:rPr lang="es-ES" sz="2800" dirty="0">
                <a:latin typeface="Arial" charset="0"/>
                <a:cs typeface="Arial" charset="0"/>
                <a:hlinkClick r:id="rId3"/>
              </a:rPr>
              <a:t>soluciones</a:t>
            </a:r>
            <a:r>
              <a:rPr lang="es-ES" sz="2800" dirty="0">
                <a:latin typeface="Arial" charset="0"/>
                <a:cs typeface="Arial" charset="0"/>
              </a:rPr>
              <a:t> a </a:t>
            </a:r>
            <a:r>
              <a:rPr lang="es-ES" sz="2800" dirty="0">
                <a:latin typeface="Arial" charset="0"/>
                <a:cs typeface="Arial" charset="0"/>
                <a:hlinkClick r:id="rId4"/>
              </a:rPr>
              <a:t>problemas</a:t>
            </a:r>
            <a:r>
              <a:rPr lang="es-ES" sz="2800" dirty="0">
                <a:latin typeface="Arial" charset="0"/>
                <a:cs typeface="Arial" charset="0"/>
              </a:rPr>
              <a:t> de </a:t>
            </a:r>
            <a:r>
              <a:rPr lang="es-ES" sz="2800" dirty="0">
                <a:latin typeface="Arial" charset="0"/>
                <a:cs typeface="Arial" charset="0"/>
                <a:hlinkClick r:id="rId5"/>
              </a:rPr>
              <a:t>carácter</a:t>
            </a:r>
            <a:r>
              <a:rPr lang="es-ES" sz="2800" dirty="0">
                <a:latin typeface="Arial" charset="0"/>
                <a:cs typeface="Arial" charset="0"/>
              </a:rPr>
              <a:t> científico; el método científico indica el camino que se ha de transitar en esa indagación y las </a:t>
            </a:r>
            <a:r>
              <a:rPr lang="es-ES" sz="2800" dirty="0">
                <a:latin typeface="Arial" charset="0"/>
                <a:cs typeface="Arial" charset="0"/>
                <a:hlinkClick r:id="rId6"/>
              </a:rPr>
              <a:t>técnicas</a:t>
            </a:r>
            <a:r>
              <a:rPr lang="es-ES" sz="2800" dirty="0">
                <a:latin typeface="Arial" charset="0"/>
                <a:cs typeface="Arial" charset="0"/>
              </a:rPr>
              <a:t> precisan la manera de </a:t>
            </a:r>
            <a:r>
              <a:rPr lang="es-ES" sz="2800" dirty="0" smtClean="0">
                <a:latin typeface="Arial" charset="0"/>
                <a:cs typeface="Arial" charset="0"/>
              </a:rPr>
              <a:t>recorrerlo.</a:t>
            </a:r>
            <a:endParaRPr lang="es-ES" sz="2800" dirty="0">
              <a:latin typeface="Arial" charset="0"/>
              <a:cs typeface="Arial" charset="0"/>
            </a:endParaRPr>
          </a:p>
          <a:p>
            <a:pPr algn="just">
              <a:spcBef>
                <a:spcPct val="50000"/>
              </a:spcBef>
            </a:pPr>
            <a:endParaRPr lang="es-MX" sz="2800" dirty="0">
              <a:latin typeface="Arial" charset="0"/>
              <a:cs typeface="Arial" charset="0"/>
            </a:endParaRPr>
          </a:p>
          <a:p>
            <a:pPr algn="just">
              <a:spcBef>
                <a:spcPct val="50000"/>
              </a:spcBef>
            </a:pPr>
            <a:endParaRPr lang="es-ES" sz="2800" dirty="0">
              <a:latin typeface="Arial" charset="0"/>
              <a:cs typeface="Arial" charset="0"/>
            </a:endParaRPr>
          </a:p>
        </p:txBody>
      </p:sp>
      <p:pic>
        <p:nvPicPr>
          <p:cNvPr id="9220" name="Picture 7" descr="G:\imagenes\internet_varios\tech542.JPG"/>
          <p:cNvPicPr>
            <a:picLocks noChangeAspect="1" noChangeArrowheads="1"/>
          </p:cNvPicPr>
          <p:nvPr/>
        </p:nvPicPr>
        <p:blipFill>
          <a:blip r:embed="rId7"/>
          <a:srcRect l="5667" t="46518" r="7500" b="12242"/>
          <a:stretch>
            <a:fillRect/>
          </a:stretch>
        </p:blipFill>
        <p:spPr bwMode="auto">
          <a:xfrm>
            <a:off x="6443663" y="4365625"/>
            <a:ext cx="23082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</p:spTree>
  </p:cSld>
  <p:clrMapOvr>
    <a:masterClrMapping/>
  </p:clrMapOvr>
  <p:transition>
    <p:cover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55086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3600" dirty="0">
                <a:latin typeface="Arial" charset="0"/>
                <a:cs typeface="Arial" charset="0"/>
              </a:rPr>
              <a:t>Requisitos para la Investigación Científica</a:t>
            </a:r>
            <a:endParaRPr lang="es-ES" sz="3600" dirty="0">
              <a:latin typeface="Arial" charset="0"/>
              <a:cs typeface="Arial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68313" y="1412875"/>
            <a:ext cx="839152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Observación</a:t>
            </a:r>
          </a:p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Motivación en la búsqueda de solución</a:t>
            </a:r>
            <a:endParaRPr lang="es-MX" sz="2800" dirty="0">
              <a:latin typeface="Arial" charset="0"/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es-MX" sz="2800" dirty="0">
                <a:latin typeface="Arial" charset="0"/>
                <a:cs typeface="Arial" charset="0"/>
              </a:rPr>
              <a:t>Conocimientos (Científicos)</a:t>
            </a:r>
          </a:p>
          <a:p>
            <a:pPr>
              <a:spcBef>
                <a:spcPct val="50000"/>
              </a:spcBef>
            </a:pPr>
            <a:r>
              <a:rPr lang="es-MX" sz="2800" dirty="0">
                <a:latin typeface="Arial" charset="0"/>
                <a:cs typeface="Arial" charset="0"/>
              </a:rPr>
              <a:t>Recursos Materiales</a:t>
            </a:r>
          </a:p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Honestidad </a:t>
            </a:r>
            <a:r>
              <a:rPr lang="es-MX" sz="2800" dirty="0">
                <a:latin typeface="Arial" charset="0"/>
                <a:cs typeface="Arial" charset="0"/>
              </a:rPr>
              <a:t>Intelectual</a:t>
            </a:r>
          </a:p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Esfuerzo y perseverancia</a:t>
            </a:r>
          </a:p>
          <a:p>
            <a:pPr>
              <a:spcBef>
                <a:spcPct val="50000"/>
              </a:spcBef>
            </a:pPr>
            <a:r>
              <a:rPr lang="es-MX" sz="2800" dirty="0" smtClean="0">
                <a:latin typeface="Arial" charset="0"/>
                <a:cs typeface="Arial" charset="0"/>
              </a:rPr>
              <a:t>Intuición investigativa</a:t>
            </a:r>
            <a:endParaRPr lang="es-ES" sz="2800" dirty="0">
              <a:latin typeface="Arial" charset="0"/>
              <a:cs typeface="Arial" charset="0"/>
            </a:endParaRPr>
          </a:p>
        </p:txBody>
      </p:sp>
      <p:pic>
        <p:nvPicPr>
          <p:cNvPr id="10244" name="Picture 5" descr="G:\imagenes\Internet_varios_2\CB0A80~1.JPG"/>
          <p:cNvPicPr>
            <a:picLocks noChangeAspect="1" noChangeArrowheads="1"/>
          </p:cNvPicPr>
          <p:nvPr/>
        </p:nvPicPr>
        <p:blipFill>
          <a:blip r:embed="rId2"/>
          <a:srcRect b="7179"/>
          <a:stretch>
            <a:fillRect/>
          </a:stretch>
        </p:blipFill>
        <p:spPr bwMode="auto">
          <a:xfrm>
            <a:off x="5394325" y="4538663"/>
            <a:ext cx="3749675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Oval 2"/>
          <p:cNvSpPr>
            <a:spLocks noChangeArrowheads="1"/>
          </p:cNvSpPr>
          <p:nvPr/>
        </p:nvSpPr>
        <p:spPr bwMode="auto">
          <a:xfrm>
            <a:off x="827088" y="1484313"/>
            <a:ext cx="1676400" cy="15240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s-ES_tradnl" sz="2000" b="1">
                <a:latin typeface="Arial" charset="0"/>
                <a:cs typeface="Arial" charset="0"/>
              </a:rPr>
              <a:t>Elección 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del tema </a:t>
            </a:r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61443" name="Line 3"/>
          <p:cNvSpPr>
            <a:spLocks noChangeShapeType="1"/>
          </p:cNvSpPr>
          <p:nvPr/>
        </p:nvSpPr>
        <p:spPr bwMode="auto">
          <a:xfrm flipV="1">
            <a:off x="2576513" y="2246313"/>
            <a:ext cx="53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3109913" y="1636713"/>
            <a:ext cx="1600200" cy="1066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s-ES_tradnl" sz="2000" b="1">
                <a:latin typeface="Arial" charset="0"/>
                <a:cs typeface="Arial" charset="0"/>
              </a:rPr>
              <a:t>Objetivos</a:t>
            </a:r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>
            <a:off x="4751388" y="2379663"/>
            <a:ext cx="804862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5548313" y="1412875"/>
            <a:ext cx="1600200" cy="1295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s-ES_tradnl" sz="2000" b="1">
                <a:latin typeface="Arial" charset="0"/>
                <a:cs typeface="Arial" charset="0"/>
              </a:rPr>
              <a:t>Delimitación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 del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 tema</a:t>
            </a:r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 rot="-5512938">
            <a:off x="3695700" y="4259263"/>
            <a:ext cx="554038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es-MX">
              <a:latin typeface="Arial" charset="0"/>
              <a:cs typeface="Arial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528763" y="3008313"/>
            <a:ext cx="461962" cy="3530600"/>
            <a:chOff x="963" y="1536"/>
            <a:chExt cx="291" cy="2448"/>
          </a:xfrm>
        </p:grpSpPr>
        <p:sp>
          <p:nvSpPr>
            <p:cNvPr id="11286" name="Line 9"/>
            <p:cNvSpPr>
              <a:spLocks noChangeShapeType="1"/>
            </p:cNvSpPr>
            <p:nvPr/>
          </p:nvSpPr>
          <p:spPr bwMode="auto">
            <a:xfrm>
              <a:off x="1104" y="1536"/>
              <a:ext cx="7" cy="6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1287" name="Text Box 10"/>
            <p:cNvSpPr txBox="1">
              <a:spLocks noChangeArrowheads="1"/>
            </p:cNvSpPr>
            <p:nvPr/>
          </p:nvSpPr>
          <p:spPr bwMode="auto">
            <a:xfrm rot="-5400000">
              <a:off x="210" y="2939"/>
              <a:ext cx="1798" cy="291"/>
            </a:xfrm>
            <a:prstGeom prst="rect">
              <a:avLst/>
            </a:prstGeom>
            <a:noFill/>
            <a:ln w="1905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>
                  <a:latin typeface="Arial" charset="0"/>
                  <a:cs typeface="Arial" charset="0"/>
                </a:rPr>
                <a:t>Planeamiento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048000" y="2720975"/>
            <a:ext cx="1609725" cy="3876675"/>
            <a:chOff x="1920" y="1344"/>
            <a:chExt cx="1014" cy="2569"/>
          </a:xfrm>
        </p:grpSpPr>
        <p:sp>
          <p:nvSpPr>
            <p:cNvPr id="11282" name="Line 12"/>
            <p:cNvSpPr>
              <a:spLocks noChangeShapeType="1"/>
            </p:cNvSpPr>
            <p:nvPr/>
          </p:nvSpPr>
          <p:spPr bwMode="auto">
            <a:xfrm flipH="1">
              <a:off x="2160" y="1344"/>
              <a:ext cx="288" cy="110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1283" name="Line 13"/>
            <p:cNvSpPr>
              <a:spLocks noChangeShapeType="1"/>
            </p:cNvSpPr>
            <p:nvPr/>
          </p:nvSpPr>
          <p:spPr bwMode="auto">
            <a:xfrm>
              <a:off x="2448" y="1344"/>
              <a:ext cx="240" cy="115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1284" name="Text Box 14"/>
            <p:cNvSpPr txBox="1">
              <a:spLocks noChangeArrowheads="1"/>
            </p:cNvSpPr>
            <p:nvPr/>
          </p:nvSpPr>
          <p:spPr bwMode="auto">
            <a:xfrm rot="-5400000">
              <a:off x="1478" y="3178"/>
              <a:ext cx="1177" cy="294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_tradnl">
                  <a:latin typeface="Arial" charset="0"/>
                  <a:cs typeface="Arial" charset="0"/>
                </a:rPr>
                <a:t>Generales</a:t>
              </a:r>
              <a:endParaRPr lang="es-ES">
                <a:latin typeface="Arial" charset="0"/>
                <a:cs typeface="Arial" charset="0"/>
              </a:endParaRPr>
            </a:p>
          </p:txBody>
        </p:sp>
        <p:sp>
          <p:nvSpPr>
            <p:cNvPr id="11285" name="Text Box 15"/>
            <p:cNvSpPr txBox="1">
              <a:spLocks noChangeArrowheads="1"/>
            </p:cNvSpPr>
            <p:nvPr/>
          </p:nvSpPr>
          <p:spPr bwMode="auto">
            <a:xfrm rot="-5400000">
              <a:off x="2198" y="3178"/>
              <a:ext cx="1177" cy="294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_tradnl">
                  <a:latin typeface="Arial" charset="0"/>
                  <a:cs typeface="Arial" charset="0"/>
                </a:rPr>
                <a:t>Específicos</a:t>
              </a:r>
              <a:endParaRPr lang="es-ES">
                <a:latin typeface="Arial" charset="0"/>
                <a:cs typeface="Arial" charset="0"/>
              </a:endParaRP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5651500" y="2741613"/>
            <a:ext cx="1700213" cy="4000500"/>
            <a:chOff x="3550" y="1440"/>
            <a:chExt cx="1071" cy="2520"/>
          </a:xfrm>
        </p:grpSpPr>
        <p:sp>
          <p:nvSpPr>
            <p:cNvPr id="11277" name="Text Box 17"/>
            <p:cNvSpPr txBox="1">
              <a:spLocks noChangeArrowheads="1"/>
            </p:cNvSpPr>
            <p:nvPr/>
          </p:nvSpPr>
          <p:spPr bwMode="auto">
            <a:xfrm rot="-5400000">
              <a:off x="3689" y="3029"/>
              <a:ext cx="1561" cy="302"/>
            </a:xfrm>
            <a:prstGeom prst="rect">
              <a:avLst/>
            </a:prstGeom>
            <a:noFill/>
            <a:ln w="222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_tradnl">
                  <a:latin typeface="Arial" charset="0"/>
                  <a:cs typeface="Arial" charset="0"/>
                </a:rPr>
                <a:t>Recursos</a:t>
              </a:r>
              <a:endParaRPr lang="es-ES">
                <a:latin typeface="Arial" charset="0"/>
                <a:cs typeface="Arial" charset="0"/>
              </a:endParaRPr>
            </a:p>
          </p:txBody>
        </p:sp>
        <p:grpSp>
          <p:nvGrpSpPr>
            <p:cNvPr id="11278" name="Group 18"/>
            <p:cNvGrpSpPr>
              <a:grpSpLocks/>
            </p:cNvGrpSpPr>
            <p:nvPr/>
          </p:nvGrpSpPr>
          <p:grpSpPr bwMode="auto">
            <a:xfrm>
              <a:off x="3550" y="1440"/>
              <a:ext cx="818" cy="2471"/>
              <a:chOff x="3550" y="1440"/>
              <a:chExt cx="818" cy="2471"/>
            </a:xfrm>
          </p:grpSpPr>
          <p:sp>
            <p:nvSpPr>
              <p:cNvPr id="11279" name="Text Box 19"/>
              <p:cNvSpPr txBox="1">
                <a:spLocks noChangeArrowheads="1"/>
              </p:cNvSpPr>
              <p:nvPr/>
            </p:nvSpPr>
            <p:spPr bwMode="auto">
              <a:xfrm rot="-5400000">
                <a:off x="2919" y="2981"/>
                <a:ext cx="1561" cy="300"/>
              </a:xfrm>
              <a:prstGeom prst="rect">
                <a:avLst/>
              </a:prstGeom>
              <a:noFill/>
              <a:ln w="1905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_tradnl">
                    <a:latin typeface="Arial" charset="0"/>
                    <a:cs typeface="Arial" charset="0"/>
                  </a:rPr>
                  <a:t>Alcance y limites</a:t>
                </a:r>
                <a:endParaRPr lang="es-ES">
                  <a:latin typeface="Arial" charset="0"/>
                  <a:cs typeface="Arial" charset="0"/>
                </a:endParaRPr>
              </a:p>
            </p:txBody>
          </p:sp>
          <p:sp>
            <p:nvSpPr>
              <p:cNvPr id="11280" name="Line 20"/>
              <p:cNvSpPr>
                <a:spLocks noChangeShapeType="1"/>
              </p:cNvSpPr>
              <p:nvPr/>
            </p:nvSpPr>
            <p:spPr bwMode="auto">
              <a:xfrm flipH="1">
                <a:off x="3744" y="1440"/>
                <a:ext cx="240" cy="76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1" name="Line 21"/>
              <p:cNvSpPr>
                <a:spLocks noChangeShapeType="1"/>
              </p:cNvSpPr>
              <p:nvPr/>
            </p:nvSpPr>
            <p:spPr bwMode="auto">
              <a:xfrm>
                <a:off x="3984" y="1440"/>
                <a:ext cx="384" cy="81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61462" name="Line 22"/>
          <p:cNvSpPr>
            <a:spLocks noChangeShapeType="1"/>
          </p:cNvSpPr>
          <p:nvPr/>
        </p:nvSpPr>
        <p:spPr bwMode="auto">
          <a:xfrm flipV="1">
            <a:off x="7170738" y="2379663"/>
            <a:ext cx="12731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1276" name="Text Box 23"/>
          <p:cNvSpPr txBox="1">
            <a:spLocks noChangeArrowheads="1"/>
          </p:cNvSpPr>
          <p:nvPr/>
        </p:nvSpPr>
        <p:spPr bwMode="auto">
          <a:xfrm>
            <a:off x="368300" y="488950"/>
            <a:ext cx="8740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000">
                <a:latin typeface="Arial" charset="0"/>
                <a:cs typeface="Arial" charset="0"/>
              </a:rPr>
              <a:t>Proceso de la Investigación Científica</a:t>
            </a:r>
            <a:endParaRPr lang="es-ES" sz="4000">
              <a:latin typeface="Arial" charset="0"/>
              <a:cs typeface="Arial" charset="0"/>
            </a:endParaRPr>
          </a:p>
        </p:txBody>
      </p:sp>
      <p:sp>
        <p:nvSpPr>
          <p:cNvPr id="24" name="2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nimBg="1" autoUpdateAnimBg="0"/>
      <p:bldP spid="61443" grpId="0" animBg="1"/>
      <p:bldP spid="61444" grpId="0" animBg="1" autoUpdateAnimBg="0"/>
      <p:bldP spid="61445" grpId="0" animBg="1"/>
      <p:bldP spid="61446" grpId="0" animBg="1" autoUpdateAnimBg="0"/>
      <p:bldP spid="614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Oval 1026"/>
          <p:cNvSpPr>
            <a:spLocks noChangeArrowheads="1"/>
          </p:cNvSpPr>
          <p:nvPr/>
        </p:nvSpPr>
        <p:spPr bwMode="auto">
          <a:xfrm>
            <a:off x="1619250" y="1260475"/>
            <a:ext cx="2089150" cy="1524000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s-ES_tradnl" sz="2000" b="1">
                <a:latin typeface="Arial" charset="0"/>
                <a:cs typeface="Arial" charset="0"/>
              </a:rPr>
              <a:t>Problema </a:t>
            </a:r>
          </a:p>
          <a:p>
            <a:r>
              <a:rPr lang="es-ES_tradnl" sz="2000" b="1">
                <a:latin typeface="Arial" charset="0"/>
                <a:cs typeface="Arial" charset="0"/>
              </a:rPr>
              <a:t>planteamiento</a:t>
            </a:r>
          </a:p>
          <a:p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62467" name="Line 1027"/>
          <p:cNvSpPr>
            <a:spLocks noChangeShapeType="1"/>
          </p:cNvSpPr>
          <p:nvPr/>
        </p:nvSpPr>
        <p:spPr bwMode="auto">
          <a:xfrm flipV="1">
            <a:off x="3505200" y="2022475"/>
            <a:ext cx="914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62468" name="Rectangle 1028"/>
          <p:cNvSpPr>
            <a:spLocks noChangeArrowheads="1"/>
          </p:cNvSpPr>
          <p:nvPr/>
        </p:nvSpPr>
        <p:spPr bwMode="auto">
          <a:xfrm>
            <a:off x="4419600" y="1412875"/>
            <a:ext cx="1600200" cy="1066800"/>
          </a:xfrm>
          <a:prstGeom prst="rect">
            <a:avLst/>
          </a:prstGeom>
          <a:solidFill>
            <a:srgbClr val="FFFF0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000" b="1">
                <a:latin typeface="Arial" charset="0"/>
                <a:cs typeface="Arial" charset="0"/>
              </a:rPr>
              <a:t>Marco </a:t>
            </a:r>
          </a:p>
          <a:p>
            <a:pPr algn="ctr"/>
            <a:r>
              <a:rPr lang="es-ES_tradnl" sz="2000" b="1">
                <a:latin typeface="Arial" charset="0"/>
                <a:cs typeface="Arial" charset="0"/>
              </a:rPr>
              <a:t>Teórico</a:t>
            </a:r>
            <a:endParaRPr lang="es-ES" sz="2000" b="1">
              <a:latin typeface="Arial" charset="0"/>
              <a:cs typeface="Arial" charset="0"/>
            </a:endParaRPr>
          </a:p>
        </p:txBody>
      </p:sp>
      <p:sp>
        <p:nvSpPr>
          <p:cNvPr id="62469" name="Line 1029"/>
          <p:cNvSpPr>
            <a:spLocks noChangeShapeType="1"/>
          </p:cNvSpPr>
          <p:nvPr/>
        </p:nvSpPr>
        <p:spPr bwMode="auto">
          <a:xfrm flipV="1">
            <a:off x="6019800" y="1946275"/>
            <a:ext cx="1600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grpSp>
        <p:nvGrpSpPr>
          <p:cNvPr id="2" name="Group 1030"/>
          <p:cNvGrpSpPr>
            <a:grpSpLocks/>
          </p:cNvGrpSpPr>
          <p:nvPr/>
        </p:nvGrpSpPr>
        <p:grpSpPr bwMode="auto">
          <a:xfrm>
            <a:off x="4003675" y="2479675"/>
            <a:ext cx="2760663" cy="4189413"/>
            <a:chOff x="2522" y="1152"/>
            <a:chExt cx="1739" cy="2639"/>
          </a:xfrm>
        </p:grpSpPr>
        <p:sp>
          <p:nvSpPr>
            <p:cNvPr id="12303" name="Text Box 1031"/>
            <p:cNvSpPr txBox="1">
              <a:spLocks noChangeArrowheads="1"/>
            </p:cNvSpPr>
            <p:nvPr/>
          </p:nvSpPr>
          <p:spPr bwMode="auto">
            <a:xfrm rot="-5400000">
              <a:off x="1976" y="2993"/>
              <a:ext cx="1344" cy="252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Antecedentes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  <p:grpSp>
          <p:nvGrpSpPr>
            <p:cNvPr id="12304" name="Group 1032"/>
            <p:cNvGrpSpPr>
              <a:grpSpLocks/>
            </p:cNvGrpSpPr>
            <p:nvPr/>
          </p:nvGrpSpPr>
          <p:grpSpPr bwMode="auto">
            <a:xfrm>
              <a:off x="2640" y="1152"/>
              <a:ext cx="1621" cy="2639"/>
              <a:chOff x="2640" y="1152"/>
              <a:chExt cx="1621" cy="2639"/>
            </a:xfrm>
          </p:grpSpPr>
          <p:sp>
            <p:nvSpPr>
              <p:cNvPr id="12305" name="Line 1033"/>
              <p:cNvSpPr>
                <a:spLocks noChangeShapeType="1"/>
              </p:cNvSpPr>
              <p:nvPr/>
            </p:nvSpPr>
            <p:spPr bwMode="auto">
              <a:xfrm flipH="1">
                <a:off x="2640" y="1152"/>
                <a:ext cx="432" cy="115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6" name="Line 1034"/>
              <p:cNvSpPr>
                <a:spLocks noChangeShapeType="1"/>
              </p:cNvSpPr>
              <p:nvPr/>
            </p:nvSpPr>
            <p:spPr bwMode="auto">
              <a:xfrm flipH="1">
                <a:off x="3216" y="1152"/>
                <a:ext cx="48" cy="124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7" name="Line 1035"/>
              <p:cNvSpPr>
                <a:spLocks noChangeShapeType="1"/>
              </p:cNvSpPr>
              <p:nvPr/>
            </p:nvSpPr>
            <p:spPr bwMode="auto">
              <a:xfrm>
                <a:off x="3456" y="1152"/>
                <a:ext cx="192" cy="120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8" name="Line 1036"/>
              <p:cNvSpPr>
                <a:spLocks noChangeShapeType="1"/>
              </p:cNvSpPr>
              <p:nvPr/>
            </p:nvSpPr>
            <p:spPr bwMode="auto">
              <a:xfrm>
                <a:off x="3648" y="1152"/>
                <a:ext cx="384" cy="120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9" name="Text Box 1037"/>
              <p:cNvSpPr txBox="1">
                <a:spLocks noChangeArrowheads="1"/>
              </p:cNvSpPr>
              <p:nvPr/>
            </p:nvSpPr>
            <p:spPr bwMode="auto">
              <a:xfrm rot="-5400000">
                <a:off x="2561" y="2896"/>
                <a:ext cx="1344" cy="446"/>
              </a:xfrm>
              <a:prstGeom prst="rect">
                <a:avLst/>
              </a:prstGeom>
              <a:noFill/>
              <a:ln w="254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_tradnl" sz="2000">
                    <a:latin typeface="Arial" charset="0"/>
                    <a:cs typeface="Arial" charset="0"/>
                  </a:rPr>
                  <a:t>Definición de términos</a:t>
                </a:r>
                <a:endParaRPr lang="es-ES" sz="2000">
                  <a:latin typeface="Arial" charset="0"/>
                  <a:cs typeface="Arial" charset="0"/>
                </a:endParaRPr>
              </a:p>
            </p:txBody>
          </p:sp>
          <p:sp>
            <p:nvSpPr>
              <p:cNvPr id="12310" name="Text Box 1038"/>
              <p:cNvSpPr txBox="1">
                <a:spLocks noChangeArrowheads="1"/>
              </p:cNvSpPr>
              <p:nvPr/>
            </p:nvSpPr>
            <p:spPr bwMode="auto">
              <a:xfrm rot="-5400000">
                <a:off x="2983" y="2993"/>
                <a:ext cx="1344" cy="252"/>
              </a:xfrm>
              <a:prstGeom prst="rect">
                <a:avLst/>
              </a:prstGeom>
              <a:noFill/>
              <a:ln w="254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_tradnl" sz="2000">
                    <a:latin typeface="Arial" charset="0"/>
                    <a:cs typeface="Arial" charset="0"/>
                  </a:rPr>
                  <a:t>Hipótesis</a:t>
                </a:r>
                <a:endParaRPr lang="es-ES" sz="2000">
                  <a:latin typeface="Arial" charset="0"/>
                  <a:cs typeface="Arial" charset="0"/>
                </a:endParaRPr>
              </a:p>
            </p:txBody>
          </p:sp>
          <p:sp>
            <p:nvSpPr>
              <p:cNvPr id="12311" name="Text Box 1039"/>
              <p:cNvSpPr txBox="1">
                <a:spLocks noChangeArrowheads="1"/>
              </p:cNvSpPr>
              <p:nvPr/>
            </p:nvSpPr>
            <p:spPr bwMode="auto">
              <a:xfrm rot="-5400000">
                <a:off x="3463" y="2993"/>
                <a:ext cx="1344" cy="252"/>
              </a:xfrm>
              <a:prstGeom prst="rect">
                <a:avLst/>
              </a:prstGeom>
              <a:noFill/>
              <a:ln w="254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_tradnl" sz="2000">
                    <a:latin typeface="Arial" charset="0"/>
                    <a:cs typeface="Arial" charset="0"/>
                  </a:rPr>
                  <a:t>Variables</a:t>
                </a:r>
                <a:endParaRPr lang="es-ES" sz="2000">
                  <a:latin typeface="Arial" charset="0"/>
                  <a:cs typeface="Arial" charset="0"/>
                </a:endParaRPr>
              </a:p>
            </p:txBody>
          </p:sp>
        </p:grpSp>
      </p:grpSp>
      <p:grpSp>
        <p:nvGrpSpPr>
          <p:cNvPr id="4" name="Group 1040"/>
          <p:cNvGrpSpPr>
            <a:grpSpLocks/>
          </p:cNvGrpSpPr>
          <p:nvPr/>
        </p:nvGrpSpPr>
        <p:grpSpPr bwMode="auto">
          <a:xfrm>
            <a:off x="1639888" y="2784475"/>
            <a:ext cx="1771650" cy="3884613"/>
            <a:chOff x="1033" y="1344"/>
            <a:chExt cx="1116" cy="2447"/>
          </a:xfrm>
        </p:grpSpPr>
        <p:sp>
          <p:nvSpPr>
            <p:cNvPr id="12297" name="Line 1041"/>
            <p:cNvSpPr>
              <a:spLocks noChangeShapeType="1"/>
            </p:cNvSpPr>
            <p:nvPr/>
          </p:nvSpPr>
          <p:spPr bwMode="auto">
            <a:xfrm flipH="1">
              <a:off x="1152" y="1344"/>
              <a:ext cx="384" cy="96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2298" name="Line 1042"/>
            <p:cNvSpPr>
              <a:spLocks noChangeShapeType="1"/>
            </p:cNvSpPr>
            <p:nvPr/>
          </p:nvSpPr>
          <p:spPr bwMode="auto">
            <a:xfrm>
              <a:off x="1632" y="1344"/>
              <a:ext cx="0" cy="100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2299" name="Line 1043"/>
            <p:cNvSpPr>
              <a:spLocks noChangeShapeType="1"/>
            </p:cNvSpPr>
            <p:nvPr/>
          </p:nvSpPr>
          <p:spPr bwMode="auto">
            <a:xfrm>
              <a:off x="1776" y="1344"/>
              <a:ext cx="288" cy="100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2300" name="Text Box 1044"/>
            <p:cNvSpPr txBox="1">
              <a:spLocks noChangeArrowheads="1"/>
            </p:cNvSpPr>
            <p:nvPr/>
          </p:nvSpPr>
          <p:spPr bwMode="auto">
            <a:xfrm rot="-5400000">
              <a:off x="487" y="2993"/>
              <a:ext cx="1344" cy="252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Descripción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  <p:sp>
          <p:nvSpPr>
            <p:cNvPr id="12301" name="Text Box 1045"/>
            <p:cNvSpPr txBox="1">
              <a:spLocks noChangeArrowheads="1"/>
            </p:cNvSpPr>
            <p:nvPr/>
          </p:nvSpPr>
          <p:spPr bwMode="auto">
            <a:xfrm rot="-5400000">
              <a:off x="919" y="2993"/>
              <a:ext cx="1344" cy="252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Elementos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  <p:sp>
          <p:nvSpPr>
            <p:cNvPr id="12302" name="Text Box 1046"/>
            <p:cNvSpPr txBox="1">
              <a:spLocks noChangeArrowheads="1"/>
            </p:cNvSpPr>
            <p:nvPr/>
          </p:nvSpPr>
          <p:spPr bwMode="auto">
            <a:xfrm rot="-5400000">
              <a:off x="1351" y="2993"/>
              <a:ext cx="1344" cy="252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Formulación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</p:grpSp>
      <p:sp>
        <p:nvSpPr>
          <p:cNvPr id="12296" name="Text Box 23"/>
          <p:cNvSpPr txBox="1">
            <a:spLocks noChangeArrowheads="1"/>
          </p:cNvSpPr>
          <p:nvPr/>
        </p:nvSpPr>
        <p:spPr bwMode="auto">
          <a:xfrm>
            <a:off x="368300" y="488950"/>
            <a:ext cx="8740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000">
                <a:latin typeface="Arial" charset="0"/>
                <a:cs typeface="Arial" charset="0"/>
              </a:rPr>
              <a:t>Proceso de la Investigación Científica</a:t>
            </a:r>
            <a:endParaRPr lang="es-ES" sz="4000">
              <a:latin typeface="Arial" charset="0"/>
              <a:cs typeface="Arial" charset="0"/>
            </a:endParaRPr>
          </a:p>
        </p:txBody>
      </p:sp>
      <p:sp>
        <p:nvSpPr>
          <p:cNvPr id="24" name="2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nimBg="1" autoUpdateAnimBg="0"/>
      <p:bldP spid="62467" grpId="0" animBg="1"/>
      <p:bldP spid="62468" grpId="0" animBg="1" autoUpdateAnimBg="0"/>
      <p:bldP spid="6246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Oval 1026"/>
          <p:cNvSpPr>
            <a:spLocks noChangeArrowheads="1"/>
          </p:cNvSpPr>
          <p:nvPr/>
        </p:nvSpPr>
        <p:spPr bwMode="auto">
          <a:xfrm>
            <a:off x="2133600" y="1335088"/>
            <a:ext cx="1676400" cy="1524000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 b="1">
                <a:latin typeface="Arial" charset="0"/>
                <a:cs typeface="Arial" charset="0"/>
              </a:rPr>
              <a:t>Metodología</a:t>
            </a:r>
            <a:endParaRPr lang="es-ES" sz="1800" b="1">
              <a:latin typeface="Arial" charset="0"/>
              <a:cs typeface="Arial" charset="0"/>
            </a:endParaRPr>
          </a:p>
        </p:txBody>
      </p:sp>
      <p:sp>
        <p:nvSpPr>
          <p:cNvPr id="63491" name="Rectangle 1027"/>
          <p:cNvSpPr>
            <a:spLocks noChangeArrowheads="1"/>
          </p:cNvSpPr>
          <p:nvPr/>
        </p:nvSpPr>
        <p:spPr bwMode="auto">
          <a:xfrm>
            <a:off x="4419600" y="1563688"/>
            <a:ext cx="1600200" cy="10668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s-ES_tradnl" sz="2000" b="1">
                <a:latin typeface="Arial" charset="0"/>
                <a:cs typeface="Arial" charset="0"/>
              </a:rPr>
              <a:t>Informe </a:t>
            </a:r>
          </a:p>
        </p:txBody>
      </p:sp>
      <p:sp>
        <p:nvSpPr>
          <p:cNvPr id="63492" name="Line 1028"/>
          <p:cNvSpPr>
            <a:spLocks noChangeShapeType="1"/>
          </p:cNvSpPr>
          <p:nvPr/>
        </p:nvSpPr>
        <p:spPr bwMode="auto">
          <a:xfrm flipV="1">
            <a:off x="3886200" y="2020888"/>
            <a:ext cx="53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grpSp>
        <p:nvGrpSpPr>
          <p:cNvPr id="2" name="Group 1029"/>
          <p:cNvGrpSpPr>
            <a:grpSpLocks/>
          </p:cNvGrpSpPr>
          <p:nvPr/>
        </p:nvGrpSpPr>
        <p:grpSpPr bwMode="auto">
          <a:xfrm>
            <a:off x="1665288" y="2782888"/>
            <a:ext cx="2692400" cy="3959225"/>
            <a:chOff x="1049" y="1392"/>
            <a:chExt cx="1696" cy="2494"/>
          </a:xfrm>
        </p:grpSpPr>
        <p:sp>
          <p:nvSpPr>
            <p:cNvPr id="13325" name="Text Box 1030"/>
            <p:cNvSpPr txBox="1">
              <a:spLocks noChangeArrowheads="1"/>
            </p:cNvSpPr>
            <p:nvPr/>
          </p:nvSpPr>
          <p:spPr bwMode="auto">
            <a:xfrm rot="-5400000">
              <a:off x="1850" y="2990"/>
              <a:ext cx="1344" cy="446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Procesamiento de datos 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  <p:sp>
          <p:nvSpPr>
            <p:cNvPr id="13326" name="Text Box 1031"/>
            <p:cNvSpPr txBox="1">
              <a:spLocks noChangeArrowheads="1"/>
            </p:cNvSpPr>
            <p:nvPr/>
          </p:nvSpPr>
          <p:spPr bwMode="auto">
            <a:xfrm rot="-5400000">
              <a:off x="600" y="2990"/>
              <a:ext cx="1344" cy="446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Población y muestra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  <p:sp>
          <p:nvSpPr>
            <p:cNvPr id="13327" name="Text Box 1032"/>
            <p:cNvSpPr txBox="1">
              <a:spLocks noChangeArrowheads="1"/>
            </p:cNvSpPr>
            <p:nvPr/>
          </p:nvSpPr>
          <p:spPr bwMode="auto">
            <a:xfrm rot="-5400000">
              <a:off x="1225" y="2991"/>
              <a:ext cx="1344" cy="446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Recolección de datos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  <p:sp>
          <p:nvSpPr>
            <p:cNvPr id="13328" name="Line 1033"/>
            <p:cNvSpPr>
              <a:spLocks noChangeShapeType="1"/>
            </p:cNvSpPr>
            <p:nvPr/>
          </p:nvSpPr>
          <p:spPr bwMode="auto">
            <a:xfrm flipH="1">
              <a:off x="1296" y="1392"/>
              <a:ext cx="288" cy="110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29" name="Line 1034"/>
            <p:cNvSpPr>
              <a:spLocks noChangeShapeType="1"/>
            </p:cNvSpPr>
            <p:nvPr/>
          </p:nvSpPr>
          <p:spPr bwMode="auto">
            <a:xfrm flipH="1">
              <a:off x="1872" y="1488"/>
              <a:ext cx="0" cy="100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30" name="Line 1035"/>
            <p:cNvSpPr>
              <a:spLocks noChangeShapeType="1"/>
            </p:cNvSpPr>
            <p:nvPr/>
          </p:nvSpPr>
          <p:spPr bwMode="auto">
            <a:xfrm>
              <a:off x="2064" y="1440"/>
              <a:ext cx="384" cy="105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" name="Group 1036"/>
          <p:cNvGrpSpPr>
            <a:grpSpLocks/>
          </p:cNvGrpSpPr>
          <p:nvPr/>
        </p:nvGrpSpPr>
        <p:grpSpPr bwMode="auto">
          <a:xfrm>
            <a:off x="4419600" y="4535488"/>
            <a:ext cx="3276600" cy="1695450"/>
            <a:chOff x="2784" y="2496"/>
            <a:chExt cx="2064" cy="1068"/>
          </a:xfrm>
        </p:grpSpPr>
        <p:sp>
          <p:nvSpPr>
            <p:cNvPr id="13321" name="Line 1037"/>
            <p:cNvSpPr>
              <a:spLocks noChangeShapeType="1"/>
            </p:cNvSpPr>
            <p:nvPr/>
          </p:nvSpPr>
          <p:spPr bwMode="auto">
            <a:xfrm flipV="1">
              <a:off x="2784" y="2592"/>
              <a:ext cx="576" cy="528"/>
            </a:xfrm>
            <a:prstGeom prst="line">
              <a:avLst/>
            </a:prstGeom>
            <a:noFill/>
            <a:ln w="28575">
              <a:solidFill>
                <a:srgbClr val="FFCC99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22" name="Line 1038"/>
            <p:cNvSpPr>
              <a:spLocks noChangeShapeType="1"/>
            </p:cNvSpPr>
            <p:nvPr/>
          </p:nvSpPr>
          <p:spPr bwMode="auto">
            <a:xfrm>
              <a:off x="2784" y="3120"/>
              <a:ext cx="624" cy="336"/>
            </a:xfrm>
            <a:prstGeom prst="line">
              <a:avLst/>
            </a:prstGeom>
            <a:noFill/>
            <a:ln w="28575">
              <a:solidFill>
                <a:srgbClr val="FFCC99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23" name="Text Box 1039"/>
            <p:cNvSpPr txBox="1">
              <a:spLocks noChangeArrowheads="1"/>
            </p:cNvSpPr>
            <p:nvPr/>
          </p:nvSpPr>
          <p:spPr bwMode="auto">
            <a:xfrm>
              <a:off x="3552" y="3312"/>
              <a:ext cx="1296" cy="252"/>
            </a:xfrm>
            <a:prstGeom prst="rect">
              <a:avLst/>
            </a:prstGeom>
            <a:noFill/>
            <a:ln w="19050">
              <a:solidFill>
                <a:srgbClr val="C0C0C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Tabulación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  <p:sp>
          <p:nvSpPr>
            <p:cNvPr id="13324" name="Text Box 1040"/>
            <p:cNvSpPr txBox="1">
              <a:spLocks noChangeArrowheads="1"/>
            </p:cNvSpPr>
            <p:nvPr/>
          </p:nvSpPr>
          <p:spPr bwMode="auto">
            <a:xfrm>
              <a:off x="3408" y="2496"/>
              <a:ext cx="1296" cy="252"/>
            </a:xfrm>
            <a:prstGeom prst="rect">
              <a:avLst/>
            </a:prstGeom>
            <a:noFill/>
            <a:ln w="19050">
              <a:solidFill>
                <a:srgbClr val="C0C0C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000">
                  <a:latin typeface="Arial" charset="0"/>
                  <a:cs typeface="Arial" charset="0"/>
                </a:rPr>
                <a:t>Codificación</a:t>
              </a:r>
              <a:endParaRPr lang="es-ES" sz="2000">
                <a:latin typeface="Arial" charset="0"/>
                <a:cs typeface="Arial" charset="0"/>
              </a:endParaRPr>
            </a:p>
          </p:txBody>
        </p:sp>
      </p:grpSp>
      <p:sp>
        <p:nvSpPr>
          <p:cNvPr id="63505" name="Line 1041"/>
          <p:cNvSpPr>
            <a:spLocks noChangeShapeType="1"/>
          </p:cNvSpPr>
          <p:nvPr/>
        </p:nvSpPr>
        <p:spPr bwMode="auto">
          <a:xfrm flipV="1">
            <a:off x="533400" y="1447800"/>
            <a:ext cx="1600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3320" name="Text Box 23"/>
          <p:cNvSpPr txBox="1">
            <a:spLocks noChangeArrowheads="1"/>
          </p:cNvSpPr>
          <p:nvPr/>
        </p:nvSpPr>
        <p:spPr bwMode="auto">
          <a:xfrm>
            <a:off x="368300" y="488950"/>
            <a:ext cx="8740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s-ES_tradnl" sz="4000">
                <a:latin typeface="Arial" charset="0"/>
                <a:cs typeface="Arial" charset="0"/>
              </a:rPr>
              <a:t>Proceso de la Investigación Científica</a:t>
            </a:r>
            <a:endParaRPr lang="es-ES" sz="4000">
              <a:latin typeface="Arial" charset="0"/>
              <a:cs typeface="Arial" charset="0"/>
            </a:endParaRPr>
          </a:p>
        </p:txBody>
      </p:sp>
      <p:sp>
        <p:nvSpPr>
          <p:cNvPr id="19" name="1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1" grpId="0" animBg="1" autoUpdateAnimBg="0"/>
      <p:bldP spid="63492" grpId="0" animBg="1"/>
      <p:bldP spid="63505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645</TotalTime>
  <Words>594</Words>
  <Application>Microsoft Office PowerPoint</Application>
  <PresentationFormat>Presentación en pantalla (4:3)</PresentationFormat>
  <Paragraphs>126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Tema di Office</vt:lpstr>
      <vt:lpstr>Diapositiva 1</vt:lpstr>
      <vt:lpstr>Ciencia</vt:lpstr>
      <vt:lpstr>Diapositiva 3</vt:lpstr>
      <vt:lpstr>La Tecnología</vt:lpstr>
      <vt:lpstr>Diapositiva 5</vt:lpstr>
      <vt:lpstr>Diapositiva 6</vt:lpstr>
      <vt:lpstr>Diapositiva 7</vt:lpstr>
      <vt:lpstr>Diapositiva 8</vt:lpstr>
      <vt:lpstr>Diapositiva 9</vt:lpstr>
      <vt:lpstr>Naturaleza de la Actividad Científica</vt:lpstr>
      <vt:lpstr>Diapositiva 11</vt:lpstr>
      <vt:lpstr>Diapositiva 12</vt:lpstr>
      <vt:lpstr>La Investigación Tecnológica</vt:lpstr>
      <vt:lpstr>Diapositiva 14</vt:lpstr>
      <vt:lpstr>Diapositiva 15</vt:lpstr>
      <vt:lpstr>Diapositiva 16</vt:lpstr>
      <vt:lpstr>Diapositiva 17</vt:lpstr>
      <vt:lpstr>Diapositiva 18</vt:lpstr>
      <vt:lpstr>Diapositiva 19</vt:lpstr>
    </vt:vector>
  </TitlesOfParts>
  <Company>UNIVERSIDAD DEL CAUCA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erik</cp:lastModifiedBy>
  <cp:revision>67</cp:revision>
  <dcterms:created xsi:type="dcterms:W3CDTF">2001-11-09T19:59:32Z</dcterms:created>
  <dcterms:modified xsi:type="dcterms:W3CDTF">2009-11-09T10:07:26Z</dcterms:modified>
</cp:coreProperties>
</file>